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77" r:id="rId6"/>
    <p:sldId id="278" r:id="rId7"/>
    <p:sldId id="275" r:id="rId8"/>
    <p:sldId id="276" r:id="rId9"/>
    <p:sldId id="279" r:id="rId10"/>
    <p:sldId id="284" r:id="rId11"/>
    <p:sldId id="280" r:id="rId12"/>
    <p:sldId id="283" r:id="rId13"/>
    <p:sldId id="261" r:id="rId14"/>
    <p:sldId id="286" r:id="rId15"/>
  </p:sldIdLst>
  <p:sldSz cx="18288000" cy="10287000"/>
  <p:notesSz cx="6858000" cy="9144000"/>
  <p:embeddedFontLst>
    <p:embeddedFont>
      <p:font typeface="Nanum Gothic" panose="020B0600000101010101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23" autoAdjust="0"/>
  </p:normalViewPr>
  <p:slideViewPr>
    <p:cSldViewPr>
      <p:cViewPr varScale="1">
        <p:scale>
          <a:sx n="61" d="100"/>
          <a:sy n="61" d="100"/>
        </p:scale>
        <p:origin x="78" y="3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E66043-1318-4CDA-A7E9-974489549E17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53795-7363-4548-A5E0-4602ECF357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904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853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148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47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840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463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032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742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42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036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874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278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761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399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53795-7363-4548-A5E0-4602ECF3574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312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tdown.molit.go.k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8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1943100"/>
            <a:ext cx="12256154" cy="3448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ko-KR" altLang="en-US" sz="9900" dirty="0">
                <a:solidFill>
                  <a:srgbClr val="F6F6F6"/>
                </a:solidFill>
                <a:ea typeface="Nanum Gothic Ultra-Bold"/>
              </a:rPr>
              <a:t>선형회귀로 구현한 매매가 예측모델</a:t>
            </a:r>
            <a:endParaRPr lang="en-US" sz="9900" dirty="0">
              <a:solidFill>
                <a:srgbClr val="F6F6F6"/>
              </a:solidFill>
              <a:ea typeface="Nanum Gothic Ultra-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662995" y="5753100"/>
            <a:ext cx="6962010" cy="584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8"/>
              </a:lnSpc>
              <a:spcBef>
                <a:spcPct val="0"/>
              </a:spcBef>
            </a:pPr>
            <a:r>
              <a:rPr lang="ko-KR" altLang="en-US" sz="3348" dirty="0">
                <a:solidFill>
                  <a:srgbClr val="F6F6F6"/>
                </a:solidFill>
                <a:ea typeface="Nanum Gothic"/>
              </a:rPr>
              <a:t>컴퓨터공학과 </a:t>
            </a:r>
            <a:r>
              <a:rPr lang="en-US" sz="3348" dirty="0">
                <a:solidFill>
                  <a:srgbClr val="F6F6F6"/>
                </a:solidFill>
                <a:ea typeface="Nanum Gothic"/>
              </a:rPr>
              <a:t>20191472 </a:t>
            </a:r>
            <a:r>
              <a:rPr lang="ko-KR" altLang="en-US" sz="3348" dirty="0">
                <a:solidFill>
                  <a:srgbClr val="F6F6F6"/>
                </a:solidFill>
                <a:ea typeface="Nanum Gothic"/>
              </a:rPr>
              <a:t>전진구</a:t>
            </a:r>
            <a:endParaRPr lang="en-US" sz="3348" dirty="0">
              <a:solidFill>
                <a:srgbClr val="F6F6F6"/>
              </a:solidFill>
              <a:ea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DB7B84-4346-FA2B-A843-611233D78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778" y="4381500"/>
            <a:ext cx="12374466" cy="2973710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D294E21B-8AC2-BC4A-A6AB-CB8CC2F98E55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4640D297-7E02-9C1D-74FF-A57FFD50FDBF}"/>
              </a:ext>
            </a:extLst>
          </p:cNvPr>
          <p:cNvSpPr txBox="1"/>
          <p:nvPr/>
        </p:nvSpPr>
        <p:spPr>
          <a:xfrm>
            <a:off x="2209800" y="1943100"/>
            <a:ext cx="14062342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ko-KR" altLang="en-US" sz="6300" u="none" dirty="0">
                <a:solidFill>
                  <a:srgbClr val="0E0857"/>
                </a:solidFill>
                <a:ea typeface="Nanum Gothic Ultra-Bold"/>
              </a:rPr>
              <a:t>새로운 데이터 적용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3629300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1FB91D6-488E-4C85-D450-BF409C9D6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0" y="2857500"/>
            <a:ext cx="7315200" cy="6159453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95788713-AACA-1A17-F058-23808BC75D1C}"/>
              </a:ext>
            </a:extLst>
          </p:cNvPr>
          <p:cNvSpPr txBox="1"/>
          <p:nvPr/>
        </p:nvSpPr>
        <p:spPr>
          <a:xfrm>
            <a:off x="1028700" y="885825"/>
            <a:ext cx="13422789" cy="1210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u="none" dirty="0">
                <a:solidFill>
                  <a:srgbClr val="0E0857"/>
                </a:solidFill>
                <a:ea typeface="Nanum Gothic Ultra-Bold"/>
              </a:rPr>
              <a:t>성능 평가</a:t>
            </a:r>
            <a:r>
              <a:rPr lang="en-US" altLang="ko-KR" sz="7200" u="none" dirty="0">
                <a:solidFill>
                  <a:srgbClr val="0E0857"/>
                </a:solidFill>
                <a:ea typeface="Nanum Gothic Ultra-Bold"/>
              </a:rPr>
              <a:t>(MAE, R-Squared Score)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E17D43-9CE9-32C6-4B31-4DF1560E0AE7}"/>
              </a:ext>
            </a:extLst>
          </p:cNvPr>
          <p:cNvSpPr txBox="1"/>
          <p:nvPr/>
        </p:nvSpPr>
        <p:spPr>
          <a:xfrm>
            <a:off x="2672005" y="2997858"/>
            <a:ext cx="5791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u="none" dirty="0">
                <a:solidFill>
                  <a:srgbClr val="0E0857"/>
                </a:solidFill>
                <a:ea typeface="Nanum Gothic Ultra-Bold"/>
              </a:rPr>
              <a:t>MAE</a:t>
            </a:r>
            <a:r>
              <a:rPr lang="en-US" altLang="ko-KR" sz="4000" u="none" dirty="0">
                <a:solidFill>
                  <a:srgbClr val="0E0857"/>
                </a:solidFill>
                <a:ea typeface="Nanum Gothic Ultra-Bold"/>
              </a:rPr>
              <a:t>: </a:t>
            </a:r>
            <a:r>
              <a:rPr lang="ko-KR" altLang="en-US" sz="4000" dirty="0">
                <a:solidFill>
                  <a:srgbClr val="0E0857"/>
                </a:solidFill>
                <a:ea typeface="Nanum Gothic Ultra-Bold"/>
              </a:rPr>
              <a:t>절대 평균 오차</a:t>
            </a:r>
            <a:endParaRPr lang="ko-KR" altLang="en-US" sz="4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DDFC44-4AEC-17A8-D18A-0F80154EB76E}"/>
              </a:ext>
            </a:extLst>
          </p:cNvPr>
          <p:cNvSpPr txBox="1"/>
          <p:nvPr/>
        </p:nvSpPr>
        <p:spPr>
          <a:xfrm>
            <a:off x="1371600" y="5677261"/>
            <a:ext cx="8458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u="none" dirty="0">
                <a:solidFill>
                  <a:srgbClr val="0E0857"/>
                </a:solidFill>
                <a:ea typeface="Nanum Gothic Ultra-Bold"/>
              </a:rPr>
              <a:t>R-Squared Score: </a:t>
            </a:r>
            <a:r>
              <a:rPr lang="ko-KR" altLang="en-US" sz="3600" b="1" u="none" dirty="0">
                <a:solidFill>
                  <a:srgbClr val="0E0857"/>
                </a:solidFill>
                <a:ea typeface="Nanum Gothic Ultra-Bold"/>
              </a:rPr>
              <a:t>모델이 예측하는 종속변수</a:t>
            </a:r>
            <a:r>
              <a:rPr lang="en-US" altLang="ko-KR" sz="3600" b="1" u="none" dirty="0">
                <a:solidFill>
                  <a:srgbClr val="0E0857"/>
                </a:solidFill>
                <a:ea typeface="Nanum Gothic Ultra-Bold"/>
              </a:rPr>
              <a:t>(</a:t>
            </a:r>
            <a:r>
              <a:rPr lang="ko-KR" altLang="en-US" sz="3600" b="1" u="none" dirty="0">
                <a:solidFill>
                  <a:srgbClr val="0E0857"/>
                </a:solidFill>
                <a:ea typeface="Nanum Gothic Ultra-Bold"/>
              </a:rPr>
              <a:t>목표 값</a:t>
            </a:r>
            <a:r>
              <a:rPr lang="en-US" altLang="ko-KR" sz="3600" b="1" u="none" dirty="0">
                <a:solidFill>
                  <a:srgbClr val="0E0857"/>
                </a:solidFill>
                <a:ea typeface="Nanum Gothic Ultra-Bold"/>
              </a:rPr>
              <a:t>)</a:t>
            </a:r>
            <a:r>
              <a:rPr lang="ko-KR" altLang="en-US" sz="3600" b="1" u="none" dirty="0">
                <a:solidFill>
                  <a:srgbClr val="0E0857"/>
                </a:solidFill>
                <a:ea typeface="Nanum Gothic Ultra-Bold"/>
              </a:rPr>
              <a:t>의 변동 중에서 실제 데이터의 변동을 얼마나 잘 설명하는지를 표현하는 비율</a:t>
            </a:r>
            <a:endParaRPr lang="ko-KR" altLang="en-US" sz="36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7593A87-D03A-F6DD-7B59-6EDBE8BB6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0196" y="4229100"/>
            <a:ext cx="2760416" cy="122685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7CEE912-5A7C-8A0B-138E-B0CB2156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199" y="8206894"/>
            <a:ext cx="3972409" cy="153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19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1FB91D6-488E-4C85-D450-BF409C9D6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540" y="3086100"/>
            <a:ext cx="7315200" cy="61594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482E766-BDD5-FCBB-1BCA-A2B707F62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1578" y="6972300"/>
            <a:ext cx="4648198" cy="139446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EF02922-97FA-82D3-E7FA-7A4EB1872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399" y="3086100"/>
            <a:ext cx="7356557" cy="3124200"/>
          </a:xfrm>
          <a:prstGeom prst="rect">
            <a:avLst/>
          </a:prstGeom>
        </p:spPr>
      </p:pic>
      <p:sp>
        <p:nvSpPr>
          <p:cNvPr id="13" name="TextBox 4">
            <a:extLst>
              <a:ext uri="{FF2B5EF4-FFF2-40B4-BE49-F238E27FC236}">
                <a16:creationId xmlns:a16="http://schemas.microsoft.com/office/drawing/2014/main" id="{5397B4C9-597F-8177-9360-A4C8FD561895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성능 향상</a:t>
            </a:r>
            <a:r>
              <a:rPr lang="en-US" altLang="ko-KR" sz="7200" dirty="0">
                <a:solidFill>
                  <a:srgbClr val="0E0857"/>
                </a:solidFill>
                <a:ea typeface="Nanum Gothic Ultra-Bold"/>
              </a:rPr>
              <a:t>(</a:t>
            </a: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정규화</a:t>
            </a:r>
            <a:r>
              <a:rPr lang="en-US" altLang="ko-KR" sz="7200" dirty="0">
                <a:solidFill>
                  <a:srgbClr val="0E0857"/>
                </a:solidFill>
                <a:ea typeface="Nanum Gothic Ultra-Bold"/>
              </a:rPr>
              <a:t>)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2040103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105400" y="4766269"/>
            <a:ext cx="5950492" cy="483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dirty="0">
                <a:solidFill>
                  <a:srgbClr val="0E0857"/>
                </a:solidFill>
                <a:latin typeface="Nanum Gothic"/>
                <a:ea typeface="Nanum Gothic"/>
              </a:rPr>
              <a:t>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871C08F1-20D2-718B-AAFA-36E9C4974672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작동 영상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204BD1C-E99C-A16C-70B9-7CD4C605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2385891"/>
            <a:ext cx="12258765" cy="67532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105400" y="4766269"/>
            <a:ext cx="5950492" cy="483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dirty="0">
                <a:solidFill>
                  <a:srgbClr val="0E0857"/>
                </a:solidFill>
                <a:latin typeface="Nanum Gothic"/>
                <a:ea typeface="Nanum Gothic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714254" y="5278934"/>
            <a:ext cx="5950492" cy="483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 dirty="0">
                <a:solidFill>
                  <a:srgbClr val="0E0857"/>
                </a:solidFill>
                <a:latin typeface="Nanum Gothic"/>
                <a:ea typeface="Nanum Gothic"/>
              </a:rPr>
              <a:t>.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7C456506-0B73-D3A2-204C-4D40F6B3FDAC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u="none" dirty="0">
                <a:solidFill>
                  <a:srgbClr val="0E0857"/>
                </a:solidFill>
                <a:ea typeface="Nanum Gothic Ultra-Bold"/>
              </a:rPr>
              <a:t>고찰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2564C8B4-AB98-A5C1-6022-F66EB5B90881}"/>
              </a:ext>
            </a:extLst>
          </p:cNvPr>
          <p:cNvSpPr txBox="1"/>
          <p:nvPr/>
        </p:nvSpPr>
        <p:spPr>
          <a:xfrm>
            <a:off x="2438400" y="3347066"/>
            <a:ext cx="14973300" cy="38055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altLang="ko-KR" sz="6000" dirty="0">
                <a:solidFill>
                  <a:srgbClr val="0E0857"/>
                </a:solidFill>
                <a:ea typeface="Nanum Gothic Ultra-Bold"/>
              </a:rPr>
              <a:t>1. </a:t>
            </a:r>
            <a:r>
              <a:rPr lang="ko-KR" altLang="en-US" sz="6000" dirty="0">
                <a:solidFill>
                  <a:srgbClr val="0E0857"/>
                </a:solidFill>
                <a:ea typeface="Nanum Gothic Ultra-Bold"/>
              </a:rPr>
              <a:t>선형회귀 모델 훈련</a:t>
            </a:r>
            <a:r>
              <a:rPr lang="en-US" altLang="ko-KR" sz="6000" dirty="0">
                <a:solidFill>
                  <a:srgbClr val="0E0857"/>
                </a:solidFill>
                <a:ea typeface="Nanum Gothic Ultra-Bold"/>
              </a:rPr>
              <a:t>,</a:t>
            </a:r>
            <a:r>
              <a:rPr lang="ko-KR" altLang="en-US" sz="6000" dirty="0">
                <a:solidFill>
                  <a:srgbClr val="0E0857"/>
                </a:solidFill>
                <a:ea typeface="Nanum Gothic Ultra-Bold"/>
              </a:rPr>
              <a:t> 평가</a:t>
            </a:r>
            <a:endParaRPr lang="en-US" altLang="ko-KR" sz="6000" dirty="0">
              <a:solidFill>
                <a:srgbClr val="0E0857"/>
              </a:solidFill>
              <a:ea typeface="Nanum Gothic Ultra-Bold"/>
            </a:endParaRPr>
          </a:p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altLang="ko-KR" sz="6000" dirty="0">
                <a:solidFill>
                  <a:srgbClr val="0E0857"/>
                </a:solidFill>
                <a:ea typeface="Nanum Gothic Ultra-Bold"/>
              </a:rPr>
              <a:t>2. </a:t>
            </a:r>
            <a:r>
              <a:rPr lang="ko-KR" altLang="en-US" sz="6000" dirty="0">
                <a:solidFill>
                  <a:srgbClr val="0E0857"/>
                </a:solidFill>
                <a:ea typeface="Nanum Gothic Ultra-Bold"/>
              </a:rPr>
              <a:t>로지스틱 선형회귀</a:t>
            </a:r>
            <a:r>
              <a:rPr lang="en-US" altLang="ko-KR" sz="6000" dirty="0">
                <a:solidFill>
                  <a:srgbClr val="0E0857"/>
                </a:solidFill>
                <a:ea typeface="Nanum Gothic Ultra-Bold"/>
              </a:rPr>
              <a:t>, SVM, </a:t>
            </a:r>
            <a:r>
              <a:rPr lang="ko-KR" altLang="en-US" sz="6000" dirty="0">
                <a:solidFill>
                  <a:srgbClr val="0E0857"/>
                </a:solidFill>
                <a:ea typeface="Nanum Gothic Ultra-Bold"/>
              </a:rPr>
              <a:t>의사 결정 나무</a:t>
            </a:r>
            <a:endParaRPr lang="en-US" altLang="ko-KR" sz="6000" dirty="0">
              <a:solidFill>
                <a:srgbClr val="0E0857"/>
              </a:solidFill>
              <a:ea typeface="Nanum Gothic Ultra-Bold"/>
            </a:endParaRPr>
          </a:p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en-US" sz="6000" u="none" dirty="0">
                <a:solidFill>
                  <a:srgbClr val="0E0857"/>
                </a:solidFill>
                <a:ea typeface="Nanum Gothic Ultra-Bold"/>
              </a:rPr>
              <a:t>3. </a:t>
            </a:r>
            <a:r>
              <a:rPr lang="ko-KR" altLang="en-US" sz="6000" dirty="0">
                <a:solidFill>
                  <a:srgbClr val="0E0857"/>
                </a:solidFill>
                <a:ea typeface="Nanum Gothic Ultra-Bold"/>
              </a:rPr>
              <a:t>숫자형 타입 외의 속성을 가진 데이터셋</a:t>
            </a:r>
            <a:endParaRPr lang="en-US" sz="60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2875515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u="none" dirty="0">
                <a:solidFill>
                  <a:srgbClr val="0E0857"/>
                </a:solidFill>
                <a:ea typeface="Nanum Gothic Ultra-Bold"/>
              </a:rPr>
              <a:t>데이터</a:t>
            </a: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셋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696121"/>
            <a:ext cx="13422789" cy="571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88"/>
              </a:lnSpc>
              <a:spcBef>
                <a:spcPct val="0"/>
              </a:spcBef>
            </a:pPr>
            <a:r>
              <a:rPr lang="en-US" altLang="ko-KR" sz="3600" dirty="0">
                <a:hlinkClick r:id="rId3"/>
              </a:rPr>
              <a:t>rtdown.molit.go.kr</a:t>
            </a:r>
            <a:r>
              <a:rPr lang="en-US" altLang="ko-KR" sz="3600" dirty="0"/>
              <a:t>(</a:t>
            </a:r>
            <a:r>
              <a:rPr lang="ko-KR" altLang="en-US" sz="3600" dirty="0"/>
              <a:t>국토교통부 실거래가 공개시스템</a:t>
            </a:r>
            <a:r>
              <a:rPr lang="en-US" altLang="ko-KR" sz="3600" dirty="0"/>
              <a:t>)</a:t>
            </a:r>
            <a:endParaRPr lang="en-US" sz="3348" u="none" dirty="0">
              <a:solidFill>
                <a:srgbClr val="0E0857"/>
              </a:solidFill>
              <a:latin typeface="Nanum Gothic"/>
              <a:ea typeface="Nanum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7A97F2F-453E-D543-8420-C28C752CC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4686300"/>
            <a:ext cx="9906000" cy="33184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0E70FEC-E22A-6183-769C-179F4FB917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30326" y="4381500"/>
            <a:ext cx="3133748" cy="340045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F0F6B987-6A57-EFAD-0C8E-D5875B14F734}"/>
              </a:ext>
            </a:extLst>
          </p:cNvPr>
          <p:cNvSpPr/>
          <p:nvPr/>
        </p:nvSpPr>
        <p:spPr>
          <a:xfrm>
            <a:off x="11258550" y="5905500"/>
            <a:ext cx="2362200" cy="55508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3224F9-D4FA-86D1-AE8C-304489A0E97F}"/>
              </a:ext>
            </a:extLst>
          </p:cNvPr>
          <p:cNvSpPr txBox="1"/>
          <p:nvPr/>
        </p:nvSpPr>
        <p:spPr>
          <a:xfrm>
            <a:off x="13373100" y="7909282"/>
            <a:ext cx="464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(2022~2023)포천시_아파트_실거래가.csv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6C3E5B-0CB8-B68C-9C81-24707F01446A}"/>
              </a:ext>
            </a:extLst>
          </p:cNvPr>
          <p:cNvSpPr txBox="1"/>
          <p:nvPr/>
        </p:nvSpPr>
        <p:spPr>
          <a:xfrm>
            <a:off x="3467100" y="8093948"/>
            <a:ext cx="502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아파트(매매)__실거래가_20231216024455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u="none" dirty="0">
                <a:solidFill>
                  <a:srgbClr val="0E0857"/>
                </a:solidFill>
                <a:ea typeface="Nanum Gothic Ultra-Bold"/>
              </a:rPr>
              <a:t>선정 이유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32605" y="4152900"/>
            <a:ext cx="13422789" cy="2363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88"/>
              </a:lnSpc>
              <a:spcBef>
                <a:spcPct val="0"/>
              </a:spcBef>
            </a:pPr>
            <a:r>
              <a:rPr lang="ko-KR" altLang="en-US" sz="3348" dirty="0">
                <a:solidFill>
                  <a:srgbClr val="0E0857"/>
                </a:solidFill>
                <a:latin typeface="Nanum Gothic"/>
                <a:ea typeface="Nanum Gothic"/>
              </a:rPr>
              <a:t>일반적으로 아파트 전용면적이 클수록  건축연도가 최근일수록 층이 높을수록  아파트 매매가는 높아집니다</a:t>
            </a:r>
            <a:r>
              <a:rPr lang="en-US" altLang="ko-KR" sz="3348" dirty="0">
                <a:solidFill>
                  <a:srgbClr val="0E0857"/>
                </a:solidFill>
                <a:latin typeface="Nanum Gothic"/>
                <a:ea typeface="Nanum Gothic"/>
              </a:rPr>
              <a:t>. </a:t>
            </a:r>
            <a:r>
              <a:rPr lang="ko-KR" altLang="en-US" sz="3348" dirty="0">
                <a:solidFill>
                  <a:srgbClr val="0E0857"/>
                </a:solidFill>
                <a:latin typeface="Nanum Gothic"/>
                <a:ea typeface="Nanum Gothic"/>
              </a:rPr>
              <a:t>선형회귀 알고리즘을 통해 실제로 높아지는지 확인하고</a:t>
            </a:r>
            <a:r>
              <a:rPr lang="en-US" altLang="ko-KR" sz="3348" dirty="0">
                <a:solidFill>
                  <a:srgbClr val="0E0857"/>
                </a:solidFill>
                <a:latin typeface="Nanum Gothic"/>
                <a:ea typeface="Nanum Gothic"/>
              </a:rPr>
              <a:t>, </a:t>
            </a:r>
            <a:r>
              <a:rPr lang="ko-KR" altLang="en-US" sz="3348" dirty="0">
                <a:solidFill>
                  <a:srgbClr val="0E0857"/>
                </a:solidFill>
                <a:latin typeface="Nanum Gothic"/>
                <a:ea typeface="Nanum Gothic"/>
              </a:rPr>
              <a:t>아파트 매매가를 예측하는 모델을 만들어 보고자 해당 데이터 셋을 선정했습니다</a:t>
            </a:r>
            <a:r>
              <a:rPr lang="en-US" altLang="ko-KR" sz="3348" dirty="0">
                <a:solidFill>
                  <a:srgbClr val="0E0857"/>
                </a:solidFill>
                <a:latin typeface="Nanum Gothic"/>
                <a:ea typeface="Nanum Gothic"/>
              </a:rPr>
              <a:t>.</a:t>
            </a:r>
            <a:endParaRPr lang="en-US" sz="3348" u="none" dirty="0">
              <a:solidFill>
                <a:srgbClr val="0E0857"/>
              </a:solidFill>
              <a:latin typeface="Nanum Gothic"/>
              <a:ea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A61587AE-4A52-EE94-FA12-83F367F9084B}"/>
              </a:ext>
            </a:extLst>
          </p:cNvPr>
          <p:cNvSpPr txBox="1"/>
          <p:nvPr/>
        </p:nvSpPr>
        <p:spPr>
          <a:xfrm>
            <a:off x="3158858" y="1884045"/>
            <a:ext cx="11582400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ko-KR" altLang="en-US" sz="6300" u="none" dirty="0">
                <a:solidFill>
                  <a:srgbClr val="0E0857"/>
                </a:solidFill>
                <a:ea typeface="Nanum Gothic Ultra-Bold"/>
              </a:rPr>
              <a:t>데이터 준비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85CDBF2D-8FCA-84A7-113A-3CA225339BBB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7DB3162-FE23-AFE0-0E16-C37E98BA1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157" y="3120390"/>
            <a:ext cx="8765686" cy="6781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292475D-BAF5-F199-9978-D434A93C6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972" y="3543300"/>
            <a:ext cx="11854056" cy="5005399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EE57E710-50B8-CF58-A35F-2F8DF667AA9F}"/>
              </a:ext>
            </a:extLst>
          </p:cNvPr>
          <p:cNvSpPr txBox="1"/>
          <p:nvPr/>
        </p:nvSpPr>
        <p:spPr>
          <a:xfrm>
            <a:off x="2209800" y="1943100"/>
            <a:ext cx="14062342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ko-KR" altLang="en-US" sz="6300" dirty="0">
                <a:solidFill>
                  <a:srgbClr val="0E0857"/>
                </a:solidFill>
                <a:ea typeface="Nanum Gothic Ultra-Bold"/>
              </a:rPr>
              <a:t>훈련 데이터와 테스트 데이터 분리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F22FDCC4-A08A-FA90-F9B8-E7E4FBE4FB4E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97917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BC2F1A-2FEC-A1B8-CF34-43494C8EB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287" y="3619500"/>
            <a:ext cx="11015425" cy="3938594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68396C46-35B6-645C-05F6-21574B1A1F2C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1D23360B-E112-3F2E-482F-B0BB82BFDB52}"/>
              </a:ext>
            </a:extLst>
          </p:cNvPr>
          <p:cNvSpPr txBox="1"/>
          <p:nvPr/>
        </p:nvSpPr>
        <p:spPr>
          <a:xfrm>
            <a:off x="2209800" y="1943100"/>
            <a:ext cx="14062342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ko-KR" altLang="en-US" sz="6300" dirty="0">
                <a:solidFill>
                  <a:srgbClr val="0E0857"/>
                </a:solidFill>
                <a:ea typeface="Nanum Gothic Ultra-Bold"/>
              </a:rPr>
              <a:t>모델 생성 및 훈련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2507203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4">
            <a:extLst>
              <a:ext uri="{FF2B5EF4-FFF2-40B4-BE49-F238E27FC236}">
                <a16:creationId xmlns:a16="http://schemas.microsoft.com/office/drawing/2014/main" id="{59523629-02C7-E423-7138-7DF80840DF43}"/>
              </a:ext>
            </a:extLst>
          </p:cNvPr>
          <p:cNvSpPr txBox="1"/>
          <p:nvPr/>
        </p:nvSpPr>
        <p:spPr>
          <a:xfrm>
            <a:off x="3352800" y="1872615"/>
            <a:ext cx="11582400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en-US" sz="6300" u="none" dirty="0">
                <a:solidFill>
                  <a:srgbClr val="0E0857"/>
                </a:solidFill>
                <a:ea typeface="Nanum Gothic Ultra-Bold"/>
              </a:rPr>
              <a:t>scatterplot </a:t>
            </a:r>
            <a:r>
              <a:rPr lang="ko-KR" altLang="en-US" sz="6300" u="none" dirty="0">
                <a:solidFill>
                  <a:srgbClr val="0E0857"/>
                </a:solidFill>
                <a:ea typeface="Nanum Gothic Ultra-Bold"/>
              </a:rPr>
              <a:t>그리기</a:t>
            </a:r>
            <a:r>
              <a:rPr lang="en-US" altLang="ko-KR" sz="6300" u="none" dirty="0">
                <a:solidFill>
                  <a:srgbClr val="0E0857"/>
                </a:solidFill>
                <a:ea typeface="Nanum Gothic Ultra-Bold"/>
              </a:rPr>
              <a:t>-1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2EBE20AB-02B2-795D-46F5-08CE432B5781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A93A95E-A4E3-6ED6-A05A-B921A7F64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079" y="3079201"/>
            <a:ext cx="7013842" cy="689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48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4">
            <a:extLst>
              <a:ext uri="{FF2B5EF4-FFF2-40B4-BE49-F238E27FC236}">
                <a16:creationId xmlns:a16="http://schemas.microsoft.com/office/drawing/2014/main" id="{59523629-02C7-E423-7138-7DF80840DF43}"/>
              </a:ext>
            </a:extLst>
          </p:cNvPr>
          <p:cNvSpPr txBox="1"/>
          <p:nvPr/>
        </p:nvSpPr>
        <p:spPr>
          <a:xfrm>
            <a:off x="3158858" y="1884045"/>
            <a:ext cx="11582400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en-US" sz="6300" u="none" dirty="0">
                <a:solidFill>
                  <a:srgbClr val="0E0857"/>
                </a:solidFill>
                <a:ea typeface="Nanum Gothic Ultra-Bold"/>
              </a:rPr>
              <a:t>scatterplot </a:t>
            </a:r>
            <a:r>
              <a:rPr lang="ko-KR" altLang="en-US" sz="6300" u="none" dirty="0">
                <a:solidFill>
                  <a:srgbClr val="0E0857"/>
                </a:solidFill>
                <a:ea typeface="Nanum Gothic Ultra-Bold"/>
              </a:rPr>
              <a:t>그리기</a:t>
            </a:r>
            <a:r>
              <a:rPr lang="en-US" altLang="ko-KR" sz="6300" u="none" dirty="0">
                <a:solidFill>
                  <a:srgbClr val="0E0857"/>
                </a:solidFill>
                <a:ea typeface="Nanum Gothic Ultra-Bold"/>
              </a:rPr>
              <a:t>-2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477260A1-CB9F-BB18-F9C8-1761B016FB20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B80EAFB-F890-2E35-01E5-50F6217AF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376" y="8635780"/>
            <a:ext cx="6802240" cy="762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0C3C524-117C-B9AA-7DF2-2CD37770B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742" y="3615803"/>
            <a:ext cx="5576231" cy="426548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39066998-9078-821C-CB43-BCCBF3AF93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725" y="3615803"/>
            <a:ext cx="5815542" cy="4265484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23358D0E-F6FE-97B3-D910-10829264B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20019" y="3615803"/>
            <a:ext cx="5527719" cy="426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77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0E864BD-9D0B-21DA-9471-6BC2C525F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3641420"/>
            <a:ext cx="7305728" cy="6210345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6AE885E2-17BA-7157-B2EA-DB7E007DB373}"/>
              </a:ext>
            </a:extLst>
          </p:cNvPr>
          <p:cNvSpPr txBox="1"/>
          <p:nvPr/>
        </p:nvSpPr>
        <p:spPr>
          <a:xfrm>
            <a:off x="1028700" y="885825"/>
            <a:ext cx="13422789" cy="1236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080"/>
              </a:lnSpc>
              <a:spcBef>
                <a:spcPct val="0"/>
              </a:spcBef>
            </a:pPr>
            <a:r>
              <a:rPr lang="ko-KR" altLang="en-US" sz="7200" dirty="0">
                <a:solidFill>
                  <a:srgbClr val="0E0857"/>
                </a:solidFill>
                <a:ea typeface="Nanum Gothic Ultra-Bold"/>
              </a:rPr>
              <a:t>구현 및 동작</a:t>
            </a:r>
            <a:endParaRPr lang="en-US" sz="7200" u="none" dirty="0">
              <a:solidFill>
                <a:srgbClr val="0E0857"/>
              </a:solidFill>
              <a:ea typeface="Nanum Gothic Ultra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6CFB65BA-4026-65A7-D97A-6C8641CD895D}"/>
              </a:ext>
            </a:extLst>
          </p:cNvPr>
          <p:cNvSpPr txBox="1"/>
          <p:nvPr/>
        </p:nvSpPr>
        <p:spPr>
          <a:xfrm>
            <a:off x="2209800" y="1943100"/>
            <a:ext cx="14062342" cy="12103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  <a:spcBef>
                <a:spcPct val="0"/>
              </a:spcBef>
            </a:pPr>
            <a:r>
              <a:rPr lang="ko-KR" altLang="en-US" sz="6300" u="none" dirty="0">
                <a:solidFill>
                  <a:srgbClr val="0E0857"/>
                </a:solidFill>
                <a:ea typeface="Nanum Gothic Ultra-Bold"/>
              </a:rPr>
              <a:t>예측 매매가와 실제 매매가 비교</a:t>
            </a:r>
            <a:endParaRPr lang="en-US" sz="6300" u="none" dirty="0">
              <a:solidFill>
                <a:srgbClr val="0E0857"/>
              </a:solidFill>
              <a:ea typeface="Nanum Gothic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276483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201</Words>
  <Application>Microsoft Office PowerPoint</Application>
  <PresentationFormat>사용자 지정</PresentationFormat>
  <Paragraphs>48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Nanum Gothic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어두운 파란색 및 흰색 간단한 기하학적 프레젠테이션</dc:title>
  <dc:creator>전진구</dc:creator>
  <cp:lastModifiedBy>진구 전</cp:lastModifiedBy>
  <cp:revision>12</cp:revision>
  <dcterms:created xsi:type="dcterms:W3CDTF">2006-08-16T00:00:00Z</dcterms:created>
  <dcterms:modified xsi:type="dcterms:W3CDTF">2023-12-16T14:11:54Z</dcterms:modified>
  <dc:identifier>DAF3Fnnl0OQ</dc:identifier>
</cp:coreProperties>
</file>

<file path=docProps/thumbnail.jpeg>
</file>